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30"/>
  </p:notesMasterIdLst>
  <p:sldIdLst>
    <p:sldId id="281" r:id="rId2"/>
    <p:sldId id="259" r:id="rId3"/>
    <p:sldId id="257" r:id="rId4"/>
    <p:sldId id="258" r:id="rId5"/>
    <p:sldId id="260" r:id="rId6"/>
    <p:sldId id="261" r:id="rId7"/>
    <p:sldId id="282" r:id="rId8"/>
    <p:sldId id="262" r:id="rId9"/>
    <p:sldId id="263" r:id="rId10"/>
    <p:sldId id="283" r:id="rId11"/>
    <p:sldId id="265" r:id="rId12"/>
    <p:sldId id="284" r:id="rId13"/>
    <p:sldId id="266" r:id="rId14"/>
    <p:sldId id="285" r:id="rId15"/>
    <p:sldId id="286" r:id="rId16"/>
    <p:sldId id="269" r:id="rId17"/>
    <p:sldId id="279" r:id="rId18"/>
    <p:sldId id="280" r:id="rId19"/>
    <p:sldId id="270" r:id="rId20"/>
    <p:sldId id="273" r:id="rId21"/>
    <p:sldId id="276" r:id="rId22"/>
    <p:sldId id="277" r:id="rId23"/>
    <p:sldId id="275" r:id="rId24"/>
    <p:sldId id="287" r:id="rId25"/>
    <p:sldId id="288" r:id="rId26"/>
    <p:sldId id="289" r:id="rId27"/>
    <p:sldId id="264" r:id="rId28"/>
    <p:sldId id="293" r:id="rId2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67" d="100"/>
          <a:sy n="67" d="100"/>
        </p:scale>
        <p:origin x="1392" y="60"/>
      </p:cViewPr>
      <p:guideLst>
        <p:guide orient="horz" pos="2183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073FA2-C6C9-45E8-8D71-8140D48D54C6}" type="datetimeFigureOut">
              <a:rPr lang="ru-RU" smtClean="0"/>
              <a:t>29.01.2017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D78F42-BAE6-4D36-925B-50E3A4314A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80373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D78F42-BAE6-4D36-925B-50E3A4314A2D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95009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/>
          <p:cNvGrpSpPr/>
          <p:nvPr/>
        </p:nvGrpSpPr>
        <p:grpSpPr>
          <a:xfrm>
            <a:off x="203200" y="0"/>
            <a:ext cx="3778250" cy="6858001"/>
            <a:chOff x="203200" y="0"/>
            <a:chExt cx="3778250" cy="6858001"/>
          </a:xfrm>
        </p:grpSpPr>
        <p:sp>
          <p:nvSpPr>
            <p:cNvPr id="14" name="Freeform 6"/>
            <p:cNvSpPr/>
            <p:nvPr/>
          </p:nvSpPr>
          <p:spPr bwMode="auto">
            <a:xfrm>
              <a:off x="641350" y="0"/>
              <a:ext cx="1365250" cy="3971925"/>
            </a:xfrm>
            <a:custGeom>
              <a:avLst/>
              <a:gdLst/>
              <a:ahLst/>
              <a:cxnLst/>
              <a:rect l="0" t="0" r="r" b="b"/>
              <a:pathLst>
                <a:path w="860" h="2502">
                  <a:moveTo>
                    <a:pt x="0" y="2445"/>
                  </a:moveTo>
                  <a:lnTo>
                    <a:pt x="228" y="2502"/>
                  </a:lnTo>
                  <a:lnTo>
                    <a:pt x="860" y="0"/>
                  </a:lnTo>
                  <a:lnTo>
                    <a:pt x="620" y="0"/>
                  </a:lnTo>
                  <a:lnTo>
                    <a:pt x="0" y="2445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15" name="Freeform 7"/>
            <p:cNvSpPr/>
            <p:nvPr/>
          </p:nvSpPr>
          <p:spPr bwMode="auto">
            <a:xfrm>
              <a:off x="203200" y="0"/>
              <a:ext cx="1336675" cy="3862388"/>
            </a:xfrm>
            <a:custGeom>
              <a:avLst/>
              <a:gdLst/>
              <a:ahLst/>
              <a:cxnLst/>
              <a:rect l="0" t="0" r="r" b="b"/>
              <a:pathLst>
                <a:path w="842" h="2433">
                  <a:moveTo>
                    <a:pt x="842" y="0"/>
                  </a:moveTo>
                  <a:lnTo>
                    <a:pt x="602" y="0"/>
                  </a:lnTo>
                  <a:lnTo>
                    <a:pt x="0" y="2376"/>
                  </a:lnTo>
                  <a:lnTo>
                    <a:pt x="228" y="2433"/>
                  </a:lnTo>
                  <a:lnTo>
                    <a:pt x="842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6" name="Freeform 8"/>
            <p:cNvSpPr/>
            <p:nvPr/>
          </p:nvSpPr>
          <p:spPr bwMode="auto">
            <a:xfrm>
              <a:off x="207963" y="3776663"/>
              <a:ext cx="1936750" cy="3081338"/>
            </a:xfrm>
            <a:custGeom>
              <a:avLst/>
              <a:gdLst/>
              <a:ahLst/>
              <a:cxnLst/>
              <a:rect l="0" t="0" r="r" b="b"/>
              <a:pathLst>
                <a:path w="1220" h="1941">
                  <a:moveTo>
                    <a:pt x="0" y="0"/>
                  </a:moveTo>
                  <a:lnTo>
                    <a:pt x="1166" y="1941"/>
                  </a:lnTo>
                  <a:lnTo>
                    <a:pt x="1220" y="19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0" name="Freeform 9"/>
            <p:cNvSpPr/>
            <p:nvPr/>
          </p:nvSpPr>
          <p:spPr bwMode="auto">
            <a:xfrm>
              <a:off x="646113" y="3886200"/>
              <a:ext cx="2373313" cy="2971800"/>
            </a:xfrm>
            <a:custGeom>
              <a:avLst/>
              <a:gdLst/>
              <a:ahLst/>
              <a:cxnLst/>
              <a:rect l="0" t="0" r="r" b="b"/>
              <a:pathLst>
                <a:path w="1495" h="1872">
                  <a:moveTo>
                    <a:pt x="1495" y="1872"/>
                  </a:moveTo>
                  <a:lnTo>
                    <a:pt x="0" y="0"/>
                  </a:lnTo>
                  <a:lnTo>
                    <a:pt x="1442" y="1872"/>
                  </a:lnTo>
                  <a:lnTo>
                    <a:pt x="1495" y="1872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1" name="Freeform 10"/>
            <p:cNvSpPr/>
            <p:nvPr/>
          </p:nvSpPr>
          <p:spPr bwMode="auto">
            <a:xfrm>
              <a:off x="641350" y="3881438"/>
              <a:ext cx="3340100" cy="2976563"/>
            </a:xfrm>
            <a:custGeom>
              <a:avLst/>
              <a:gdLst/>
              <a:ahLst/>
              <a:cxnLst/>
              <a:rect l="0" t="0" r="r" b="b"/>
              <a:pathLst>
                <a:path w="2104" h="1875">
                  <a:moveTo>
                    <a:pt x="0" y="0"/>
                  </a:moveTo>
                  <a:lnTo>
                    <a:pt x="3" y="3"/>
                  </a:lnTo>
                  <a:lnTo>
                    <a:pt x="1498" y="1875"/>
                  </a:lnTo>
                  <a:lnTo>
                    <a:pt x="2104" y="1875"/>
                  </a:lnTo>
                  <a:lnTo>
                    <a:pt x="228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2" name="Freeform 11"/>
            <p:cNvSpPr/>
            <p:nvPr/>
          </p:nvSpPr>
          <p:spPr bwMode="auto">
            <a:xfrm>
              <a:off x="203200" y="3771900"/>
              <a:ext cx="2660650" cy="3086100"/>
            </a:xfrm>
            <a:custGeom>
              <a:avLst/>
              <a:gdLst/>
              <a:ahLst/>
              <a:cxnLst/>
              <a:rect l="0" t="0" r="r" b="b"/>
              <a:pathLst>
                <a:path w="1676" h="1944">
                  <a:moveTo>
                    <a:pt x="1676" y="1944"/>
                  </a:moveTo>
                  <a:lnTo>
                    <a:pt x="264" y="111"/>
                  </a:lnTo>
                  <a:lnTo>
                    <a:pt x="225" y="60"/>
                  </a:lnTo>
                  <a:lnTo>
                    <a:pt x="228" y="60"/>
                  </a:lnTo>
                  <a:lnTo>
                    <a:pt x="264" y="111"/>
                  </a:lnTo>
                  <a:lnTo>
                    <a:pt x="234" y="69"/>
                  </a:lnTo>
                  <a:lnTo>
                    <a:pt x="228" y="57"/>
                  </a:lnTo>
                  <a:lnTo>
                    <a:pt x="222" y="54"/>
                  </a:lnTo>
                  <a:lnTo>
                    <a:pt x="0" y="0"/>
                  </a:lnTo>
                  <a:lnTo>
                    <a:pt x="3" y="3"/>
                  </a:lnTo>
                  <a:lnTo>
                    <a:pt x="1223" y="1944"/>
                  </a:lnTo>
                  <a:lnTo>
                    <a:pt x="1676" y="1944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39673" y="914401"/>
            <a:ext cx="6947127" cy="3488266"/>
          </a:xfrm>
        </p:spPr>
        <p:txBody>
          <a:bodyPr anchor="b">
            <a:normAutofit/>
          </a:bodyPr>
          <a:lstStyle>
            <a:lvl1pPr algn="r">
              <a:defRPr sz="54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924238" y="4402666"/>
            <a:ext cx="5762563" cy="1364531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25773" y="6117336"/>
            <a:ext cx="857473" cy="365125"/>
          </a:xfrm>
        </p:spPr>
        <p:txBody>
          <a:bodyPr/>
          <a:lstStyle/>
          <a:p>
            <a:fld id="{0BE3FEC1-80F3-4EB8-BD2B-10E1CAFA9162}" type="datetimeFigureOut">
              <a:rPr lang="ru-RU" smtClean="0"/>
              <a:t>29.01.2017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623733" y="6117336"/>
            <a:ext cx="3609438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75320" y="6117336"/>
            <a:ext cx="411480" cy="365125"/>
          </a:xfrm>
        </p:spPr>
        <p:txBody>
          <a:bodyPr/>
          <a:lstStyle/>
          <a:p>
            <a:fld id="{22EA676B-A493-4C5E-9A4E-50BD66DF04F3}" type="slidenum">
              <a:rPr lang="ru-RU" smtClean="0"/>
              <a:t>‹#›</a:t>
            </a:fld>
            <a:endParaRPr lang="ru-RU"/>
          </a:p>
        </p:txBody>
      </p:sp>
      <p:sp>
        <p:nvSpPr>
          <p:cNvPr id="23" name="Freeform 12"/>
          <p:cNvSpPr/>
          <p:nvPr/>
        </p:nvSpPr>
        <p:spPr bwMode="auto">
          <a:xfrm>
            <a:off x="203200" y="3771900"/>
            <a:ext cx="361950" cy="90488"/>
          </a:xfrm>
          <a:custGeom>
            <a:avLst/>
            <a:gdLst/>
            <a:ahLst/>
            <a:cxnLst/>
            <a:rect l="0" t="0" r="r" b="b"/>
            <a:pathLst>
              <a:path w="228" h="57">
                <a:moveTo>
                  <a:pt x="228" y="57"/>
                </a:moveTo>
                <a:lnTo>
                  <a:pt x="0" y="0"/>
                </a:lnTo>
                <a:lnTo>
                  <a:pt x="222" y="54"/>
                </a:lnTo>
                <a:lnTo>
                  <a:pt x="228" y="57"/>
                </a:lnTo>
                <a:close/>
              </a:path>
            </a:pathLst>
          </a:custGeom>
          <a:solidFill>
            <a:srgbClr val="29ABE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sp>
      <p:sp>
        <p:nvSpPr>
          <p:cNvPr id="24" name="Freeform 13"/>
          <p:cNvSpPr/>
          <p:nvPr/>
        </p:nvSpPr>
        <p:spPr bwMode="auto">
          <a:xfrm>
            <a:off x="560388" y="3867150"/>
            <a:ext cx="61913" cy="80963"/>
          </a:xfrm>
          <a:custGeom>
            <a:avLst/>
            <a:gdLst/>
            <a:ahLst/>
            <a:cxnLst/>
            <a:rect l="0" t="0" r="r" b="b"/>
            <a:pathLst>
              <a:path w="39" h="51">
                <a:moveTo>
                  <a:pt x="0" y="0"/>
                </a:moveTo>
                <a:lnTo>
                  <a:pt x="39" y="51"/>
                </a:lnTo>
                <a:lnTo>
                  <a:pt x="3" y="0"/>
                </a:lnTo>
                <a:lnTo>
                  <a:pt x="0" y="0"/>
                </a:lnTo>
                <a:close/>
              </a:path>
            </a:pathLst>
          </a:custGeom>
          <a:solidFill>
            <a:srgbClr val="29ABE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sp>
    </p:spTree>
    <p:extLst>
      <p:ext uri="{BB962C8B-B14F-4D97-AF65-F5344CB8AC3E}">
        <p14:creationId xmlns:p14="http://schemas.microsoft.com/office/powerpoint/2010/main" val="451729942"/>
      </p:ext>
    </p:extLst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523" y="4732865"/>
            <a:ext cx="7515991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789975" y="932112"/>
            <a:ext cx="6171065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3523" y="5299603"/>
            <a:ext cx="7515991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E3FEC1-80F3-4EB8-BD2B-10E1CAFA9162}" type="datetimeFigureOut">
              <a:rPr lang="ru-RU" smtClean="0"/>
              <a:t>29.01.2017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EA676B-A493-4C5E-9A4E-50BD66DF04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4854142"/>
      </p:ext>
    </p:extLst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524" y="685800"/>
            <a:ext cx="7515991" cy="304800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3524" y="4343400"/>
            <a:ext cx="7515992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E3FEC1-80F3-4EB8-BD2B-10E1CAFA9162}" type="datetimeFigureOut">
              <a:rPr lang="ru-RU" smtClean="0"/>
              <a:t>29.01.2017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EA676B-A493-4C5E-9A4E-50BD66DF04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7044259"/>
      </p:ext>
    </p:extLst>
  </p:cSld>
  <p:clrMapOvr>
    <a:masterClrMapping/>
  </p:clrMapOvr>
  <p:transition spd="slow">
    <p:wip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969421" y="863023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172197" y="2819399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6741" y="685801"/>
            <a:ext cx="6974115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598235" y="3428999"/>
            <a:ext cx="6631128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3523" y="4343400"/>
            <a:ext cx="7515991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E3FEC1-80F3-4EB8-BD2B-10E1CAFA9162}" type="datetimeFigureOut">
              <a:rPr lang="ru-RU" smtClean="0"/>
              <a:t>29.01.2017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EA676B-A493-4C5E-9A4E-50BD66DF04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1295911"/>
      </p:ext>
    </p:extLst>
  </p:cSld>
  <p:clrMapOvr>
    <a:masterClrMapping/>
  </p:clrMapOvr>
  <p:transition spd="slow">
    <p:wip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525" y="3308581"/>
            <a:ext cx="7515989" cy="1468800"/>
          </a:xfrm>
        </p:spPr>
        <p:txBody>
          <a:bodyPr anchor="b">
            <a:normAutofit/>
          </a:bodyPr>
          <a:lstStyle>
            <a:lvl1pPr algn="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3524" y="4777381"/>
            <a:ext cx="7515990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E3FEC1-80F3-4EB8-BD2B-10E1CAFA9162}" type="datetimeFigureOut">
              <a:rPr lang="ru-RU" smtClean="0"/>
              <a:t>29.01.2017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EA676B-A493-4C5E-9A4E-50BD66DF04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9120833"/>
      </p:ext>
    </p:extLst>
  </p:cSld>
  <p:clrMapOvr>
    <a:masterClrMapping/>
  </p:clrMapOvr>
  <p:transition spd="slow">
    <p:wip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969421" y="863023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172197" y="2819399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6741" y="685801"/>
            <a:ext cx="6974115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13525" y="3886200"/>
            <a:ext cx="7515990" cy="889000"/>
          </a:xfrm>
        </p:spPr>
        <p:txBody>
          <a:bodyPr vert="horz" lIns="91440" tIns="45720" rIns="91440" bIns="45720" rtlCol="0" anchor="b">
            <a:normAutofit/>
          </a:bodyPr>
          <a:lstStyle>
            <a:lvl1pPr algn="r"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3524" y="4775200"/>
            <a:ext cx="7515990" cy="10160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E3FEC1-80F3-4EB8-BD2B-10E1CAFA9162}" type="datetimeFigureOut">
              <a:rPr lang="ru-RU" smtClean="0"/>
              <a:t>29.01.2017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EA676B-A493-4C5E-9A4E-50BD66DF04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9833401"/>
      </p:ext>
    </p:extLst>
  </p:cSld>
  <p:clrMapOvr>
    <a:masterClrMapping/>
  </p:clrMapOvr>
  <p:transition spd="slow">
    <p:wip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525" y="685801"/>
            <a:ext cx="7515991" cy="272732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13524" y="3505200"/>
            <a:ext cx="7515992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3524" y="4343400"/>
            <a:ext cx="7515992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E3FEC1-80F3-4EB8-BD2B-10E1CAFA9162}" type="datetimeFigureOut">
              <a:rPr lang="ru-RU" smtClean="0"/>
              <a:t>29.01.2017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EA676B-A493-4C5E-9A4E-50BD66DF04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1964847"/>
      </p:ext>
    </p:extLst>
  </p:cSld>
  <p:clrMapOvr>
    <a:masterClrMapping/>
  </p:clrMapOvr>
  <p:transition spd="slow">
    <p:wip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E3FEC1-80F3-4EB8-BD2B-10E1CAFA9162}" type="datetimeFigureOut">
              <a:rPr lang="ru-RU" smtClean="0"/>
              <a:t>29.01.2017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EA676B-A493-4C5E-9A4E-50BD66DF04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2932065"/>
      </p:ext>
    </p:extLst>
  </p:cSld>
  <p:clrMapOvr>
    <a:masterClrMapping/>
  </p:clrMapOvr>
  <p:transition spd="slow">
    <p:wip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01393" y="685800"/>
            <a:ext cx="1328123" cy="51054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13524" y="685800"/>
            <a:ext cx="6016373" cy="51054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E3FEC1-80F3-4EB8-BD2B-10E1CAFA9162}" type="datetimeFigureOut">
              <a:rPr lang="ru-RU" smtClean="0"/>
              <a:t>29.01.2017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EA676B-A493-4C5E-9A4E-50BD66DF04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5169448"/>
      </p:ext>
    </p:extLst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2133" y="457201"/>
            <a:ext cx="7704667" cy="19812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82133" y="2667000"/>
            <a:ext cx="7704667" cy="3332816"/>
          </a:xfrm>
        </p:spPr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44329" y="6108173"/>
            <a:ext cx="857473" cy="365125"/>
          </a:xfrm>
        </p:spPr>
        <p:txBody>
          <a:bodyPr/>
          <a:lstStyle/>
          <a:p>
            <a:fld id="{0BE3FEC1-80F3-4EB8-BD2B-10E1CAFA9162}" type="datetimeFigureOut">
              <a:rPr lang="ru-RU" smtClean="0"/>
              <a:t>29.01.2017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72647" y="6108173"/>
            <a:ext cx="5314517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58967" y="6108173"/>
            <a:ext cx="427833" cy="365125"/>
          </a:xfrm>
        </p:spPr>
        <p:txBody>
          <a:bodyPr/>
          <a:lstStyle/>
          <a:p>
            <a:fld id="{22EA676B-A493-4C5E-9A4E-50BD66DF04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0748696"/>
      </p:ext>
    </p:extLst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6995" y="2666998"/>
            <a:ext cx="6699805" cy="2360071"/>
          </a:xfrm>
        </p:spPr>
        <p:txBody>
          <a:bodyPr anchor="b"/>
          <a:lstStyle>
            <a:lvl1pPr algn="r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86998" y="5027070"/>
            <a:ext cx="6699802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E3FEC1-80F3-4EB8-BD2B-10E1CAFA9162}" type="datetimeFigureOut">
              <a:rPr lang="ru-RU" smtClean="0"/>
              <a:t>29.01.2017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73317" y="6116070"/>
            <a:ext cx="413483" cy="365125"/>
          </a:xfrm>
        </p:spPr>
        <p:txBody>
          <a:bodyPr/>
          <a:lstStyle/>
          <a:p>
            <a:fld id="{22EA676B-A493-4C5E-9A4E-50BD66DF04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9437565"/>
      </p:ext>
    </p:extLst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2133" y="685801"/>
            <a:ext cx="7704667" cy="175259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82133" y="2667000"/>
            <a:ext cx="3739896" cy="3368674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46904" y="2667000"/>
            <a:ext cx="3739896" cy="3346824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E3FEC1-80F3-4EB8-BD2B-10E1CAFA9162}" type="datetimeFigureOut">
              <a:rPr lang="ru-RU" smtClean="0"/>
              <a:t>29.01.2017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EA676B-A493-4C5E-9A4E-50BD66DF04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687486"/>
      </p:ext>
    </p:extLst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29481" y="2658533"/>
            <a:ext cx="3456291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13523" y="3335336"/>
            <a:ext cx="3672248" cy="2665259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61710" y="2667000"/>
            <a:ext cx="3467806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957266" y="3335336"/>
            <a:ext cx="3672248" cy="2665259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E3FEC1-80F3-4EB8-BD2B-10E1CAFA9162}" type="datetimeFigureOut">
              <a:rPr lang="ru-RU" smtClean="0"/>
              <a:t>29.01.2017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EA676B-A493-4C5E-9A4E-50BD66DF04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9728591"/>
      </p:ext>
    </p:extLst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E3FEC1-80F3-4EB8-BD2B-10E1CAFA9162}" type="datetimeFigureOut">
              <a:rPr lang="ru-RU" smtClean="0"/>
              <a:t>29.01.2017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EA676B-A493-4C5E-9A4E-50BD66DF04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4226044"/>
      </p:ext>
    </p:extLst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E3FEC1-80F3-4EB8-BD2B-10E1CAFA9162}" type="datetimeFigureOut">
              <a:rPr lang="ru-RU" smtClean="0"/>
              <a:t>29.01.2017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EA676B-A493-4C5E-9A4E-50BD66DF04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7499901"/>
      </p:ext>
    </p:extLst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524" y="1600200"/>
            <a:ext cx="2662534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47553" y="685800"/>
            <a:ext cx="4681962" cy="5105401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3524" y="2971800"/>
            <a:ext cx="2662534" cy="18288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E3FEC1-80F3-4EB8-BD2B-10E1CAFA9162}" type="datetimeFigureOut">
              <a:rPr lang="ru-RU" smtClean="0"/>
              <a:t>29.01.2017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EA676B-A493-4C5E-9A4E-50BD66DF04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9828648"/>
      </p:ext>
    </p:extLst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2332" y="1752599"/>
            <a:ext cx="4070679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697495" y="914400"/>
            <a:ext cx="2461371" cy="4572000"/>
          </a:xfrm>
          <a:prstGeom prst="roundRect">
            <a:avLst>
              <a:gd name="adj" fmla="val 42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2332" y="3124199"/>
            <a:ext cx="4070679" cy="1828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E3FEC1-80F3-4EB8-BD2B-10E1CAFA9162}" type="datetimeFigureOut">
              <a:rPr lang="ru-RU" smtClean="0"/>
              <a:t>29.01.2017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EA676B-A493-4C5E-9A4E-50BD66DF04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9497915"/>
      </p:ext>
    </p:extLst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0" y="0"/>
            <a:ext cx="2132013" cy="6858001"/>
            <a:chOff x="0" y="0"/>
            <a:chExt cx="2132013" cy="6858001"/>
          </a:xfrm>
        </p:grpSpPr>
        <p:sp>
          <p:nvSpPr>
            <p:cNvPr id="15" name="Freeform 6"/>
            <p:cNvSpPr/>
            <p:nvPr/>
          </p:nvSpPr>
          <p:spPr bwMode="auto">
            <a:xfrm>
              <a:off x="0" y="0"/>
              <a:ext cx="1073150" cy="5291138"/>
            </a:xfrm>
            <a:custGeom>
              <a:avLst/>
              <a:gdLst/>
              <a:ahLst/>
              <a:cxnLst/>
              <a:rect l="0" t="0" r="r" b="b"/>
              <a:pathLst>
                <a:path w="676" h="3333">
                  <a:moveTo>
                    <a:pt x="0" y="3132"/>
                  </a:moveTo>
                  <a:lnTo>
                    <a:pt x="0" y="3312"/>
                  </a:lnTo>
                  <a:lnTo>
                    <a:pt x="126" y="3333"/>
                  </a:lnTo>
                  <a:lnTo>
                    <a:pt x="676" y="0"/>
                  </a:lnTo>
                  <a:lnTo>
                    <a:pt x="514" y="0"/>
                  </a:lnTo>
                  <a:lnTo>
                    <a:pt x="0" y="313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16" name="Freeform 7"/>
            <p:cNvSpPr/>
            <p:nvPr/>
          </p:nvSpPr>
          <p:spPr bwMode="auto">
            <a:xfrm>
              <a:off x="0" y="0"/>
              <a:ext cx="758825" cy="4624388"/>
            </a:xfrm>
            <a:custGeom>
              <a:avLst/>
              <a:gdLst/>
              <a:ahLst/>
              <a:cxnLst/>
              <a:rect l="0" t="0" r="r" b="b"/>
              <a:pathLst>
                <a:path w="478" h="2913">
                  <a:moveTo>
                    <a:pt x="478" y="0"/>
                  </a:moveTo>
                  <a:lnTo>
                    <a:pt x="318" y="0"/>
                  </a:lnTo>
                  <a:lnTo>
                    <a:pt x="0" y="1938"/>
                  </a:lnTo>
                  <a:lnTo>
                    <a:pt x="0" y="2913"/>
                  </a:lnTo>
                  <a:lnTo>
                    <a:pt x="478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7" name="Freeform 8"/>
            <p:cNvSpPr/>
            <p:nvPr/>
          </p:nvSpPr>
          <p:spPr bwMode="auto">
            <a:xfrm>
              <a:off x="0" y="5662613"/>
              <a:ext cx="906463" cy="1195388"/>
            </a:xfrm>
            <a:custGeom>
              <a:avLst/>
              <a:gdLst/>
              <a:ahLst/>
              <a:cxnLst/>
              <a:rect l="0" t="0" r="r" b="b"/>
              <a:pathLst>
                <a:path w="571" h="753">
                  <a:moveTo>
                    <a:pt x="0" y="0"/>
                  </a:moveTo>
                  <a:lnTo>
                    <a:pt x="0" y="12"/>
                  </a:lnTo>
                  <a:lnTo>
                    <a:pt x="538" y="753"/>
                  </a:lnTo>
                  <a:lnTo>
                    <a:pt x="571" y="7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8" name="Freeform 9"/>
            <p:cNvSpPr/>
            <p:nvPr/>
          </p:nvSpPr>
          <p:spPr bwMode="auto">
            <a:xfrm>
              <a:off x="0" y="5295900"/>
              <a:ext cx="1487488" cy="1562100"/>
            </a:xfrm>
            <a:custGeom>
              <a:avLst/>
              <a:gdLst/>
              <a:ahLst/>
              <a:cxnLst/>
              <a:rect l="0" t="0" r="r" b="b"/>
              <a:pathLst>
                <a:path w="937" h="984">
                  <a:moveTo>
                    <a:pt x="0" y="0"/>
                  </a:moveTo>
                  <a:lnTo>
                    <a:pt x="0" y="3"/>
                  </a:lnTo>
                  <a:lnTo>
                    <a:pt x="901" y="984"/>
                  </a:lnTo>
                  <a:lnTo>
                    <a:pt x="937" y="98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9" name="Freeform 10"/>
            <p:cNvSpPr/>
            <p:nvPr/>
          </p:nvSpPr>
          <p:spPr bwMode="auto">
            <a:xfrm>
              <a:off x="0" y="5257800"/>
              <a:ext cx="2132013" cy="1600200"/>
            </a:xfrm>
            <a:custGeom>
              <a:avLst/>
              <a:gdLst/>
              <a:ahLst/>
              <a:cxnLst/>
              <a:rect l="0" t="0" r="r" b="b"/>
              <a:pathLst>
                <a:path w="1343" h="1008">
                  <a:moveTo>
                    <a:pt x="0" y="24"/>
                  </a:moveTo>
                  <a:lnTo>
                    <a:pt x="937" y="1008"/>
                  </a:lnTo>
                  <a:lnTo>
                    <a:pt x="1343" y="1008"/>
                  </a:lnTo>
                  <a:lnTo>
                    <a:pt x="126" y="21"/>
                  </a:lnTo>
                  <a:lnTo>
                    <a:pt x="0" y="0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0" name="Freeform 11"/>
            <p:cNvSpPr/>
            <p:nvPr/>
          </p:nvSpPr>
          <p:spPr bwMode="auto">
            <a:xfrm>
              <a:off x="0" y="5357813"/>
              <a:ext cx="1377950" cy="1500188"/>
            </a:xfrm>
            <a:custGeom>
              <a:avLst/>
              <a:gdLst/>
              <a:ahLst/>
              <a:cxnLst/>
              <a:rect l="0" t="0" r="r" b="b"/>
              <a:pathLst>
                <a:path w="868" h="945">
                  <a:moveTo>
                    <a:pt x="0" y="192"/>
                  </a:moveTo>
                  <a:lnTo>
                    <a:pt x="571" y="945"/>
                  </a:lnTo>
                  <a:lnTo>
                    <a:pt x="868" y="945"/>
                  </a:lnTo>
                  <a:lnTo>
                    <a:pt x="0" y="0"/>
                  </a:lnTo>
                  <a:lnTo>
                    <a:pt x="0" y="192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82133" y="457201"/>
            <a:ext cx="7704667" cy="19812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82134" y="2667000"/>
            <a:ext cx="7704666" cy="33569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358679" y="6116070"/>
            <a:ext cx="8574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0BE3FEC1-80F3-4EB8-BD2B-10E1CAFA9162}" type="datetimeFigureOut">
              <a:rPr lang="ru-RU" smtClean="0"/>
              <a:t>29.01.2017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86997" y="6116070"/>
            <a:ext cx="5314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73317" y="6116070"/>
            <a:ext cx="41348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22EA676B-A493-4C5E-9A4E-50BD66DF04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5311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</p:sldLayoutIdLst>
  <p:transition spd="slow">
    <p:wipe/>
  </p:transition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G"/><Relationship Id="rId5" Type="http://schemas.openxmlformats.org/officeDocument/2006/relationships/image" Target="../media/image26.jpeg"/><Relationship Id="rId4" Type="http://schemas.openxmlformats.org/officeDocument/2006/relationships/image" Target="../media/image25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ru.wikipedia.org/wiki/%D0%9F%D0%B8%D0%BE%D0%BD%D0%B5%D1%80%D1%81%D0%BA%D0%BE%D0%B5_%D0%B4%D0%B2%D0%B8%D0%B6%D0%B5%D0%BD%D0%B8%D0%B5" TargetMode="External"/><Relationship Id="rId2" Type="http://schemas.openxmlformats.org/officeDocument/2006/relationships/hyperlink" Target="https://ru.wikipedia.org/w/index.php?title=%D0%A1%D0%9F%D0%9E-%D0%A4%D0%94%D0%9E&amp;action=edit&amp;redlink=1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ru.wikipedia.org/wiki/%D0%A1%D0%BA%D0%B0%D1%83%D1%82%D1%81%D0%BA%D0%BE%D0%B5_%D0%B4%D0%B2%D0%B8%D0%B6%D0%B5%D0%BD%D0%B8%D0%B5" TargetMode="External"/><Relationship Id="rId4" Type="http://schemas.openxmlformats.org/officeDocument/2006/relationships/hyperlink" Target="https://ru.wikipedia.org/wiki/%D0%9C%D0%90%D0%9D_%22%D0%98%D0%BD%D1%82%D0%B5%D0%BB%D0%BB%D0%B5%D0%BA%D1%82_%D0%B1%D1%83%D0%B4%D1%83%D1%89%D0%B5%D0%B3%D0%BE%22" TargetMode="Externa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85789" y="914401"/>
            <a:ext cx="8101012" cy="2971799"/>
          </a:xfrm>
        </p:spPr>
        <p:txBody>
          <a:bodyPr>
            <a:normAutofit/>
          </a:bodyPr>
          <a:lstStyle/>
          <a:p>
            <a:r>
              <a:rPr lang="ru-RU" sz="37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Российское движение школьников, </a:t>
            </a:r>
            <a:br>
              <a:rPr lang="ru-RU" sz="37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7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его роль в формировании </a:t>
            </a:r>
            <a:br>
              <a:rPr lang="ru-RU" sz="37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7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подрастающего поколения</a:t>
            </a:r>
            <a:r>
              <a:rPr lang="ru-RU" sz="35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5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428876" y="4402666"/>
            <a:ext cx="6257926" cy="1364531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Заместитель директора по воспитательной работе МБОУ «СОШ №20»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Чупрова Наталья Ивановна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79629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 descr="C:\Users\313\Desktop\logo_1_cor_-01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1685" y="457201"/>
            <a:ext cx="5944990" cy="574357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3288502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5199" t="11328" r="28696" b="6054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151535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Региональное отделение РДШ</a:t>
            </a:r>
            <a:br>
              <a:rPr lang="ru-RU" b="1" dirty="0"/>
            </a:br>
            <a:endParaRPr lang="ru-RU" dirty="0"/>
          </a:p>
        </p:txBody>
      </p:sp>
      <p:sp>
        <p:nvSpPr>
          <p:cNvPr id="4" name="Rectangle 1"/>
          <p:cNvSpPr>
            <a:spLocks noGrp="1" noChangeArrowheads="1"/>
          </p:cNvSpPr>
          <p:nvPr>
            <p:ph idx="1"/>
          </p:nvPr>
        </p:nvSpPr>
        <p:spPr bwMode="auto">
          <a:xfrm>
            <a:off x="4193160" y="3425473"/>
            <a:ext cx="4622227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Председатель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Макарчук</a:t>
            </a:r>
            <a:r>
              <a:rPr kumimoji="0" lang="ru-RU" alt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Петр Анатольевич</a:t>
            </a:r>
            <a:endParaRPr kumimoji="0" lang="ru-RU" altLang="ru-RU" sz="6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Региональный координатор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Майнагашева</a:t>
            </a:r>
            <a:r>
              <a:rPr kumimoji="0" lang="ru-RU" alt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Евгения Валерьевна</a:t>
            </a:r>
            <a:endParaRPr kumimoji="0" lang="ru-RU" altLang="ru-RU" sz="5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28750"/>
            <a:ext cx="3685734" cy="5468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250465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71525" y="471488"/>
            <a:ext cx="8086725" cy="6172200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lnSpc>
                <a:spcPct val="110000"/>
              </a:lnSpc>
              <a:buNone/>
            </a:pP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Направления деятельности </a:t>
            </a:r>
            <a:endParaRPr lang="ru-RU" sz="3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10000"/>
              </a:lnSpc>
              <a:buNone/>
            </a:pP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Российского 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движения школьников:</a:t>
            </a:r>
          </a:p>
          <a:p>
            <a:pPr algn="just"/>
            <a:r>
              <a:rPr lang="ru-RU" sz="32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32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Военно-патриотическое:</a:t>
            </a:r>
            <a:endParaRPr lang="ru-RU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		Всероссийское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военно-патриотическое общественное движение «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Юнармия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endParaRPr lang="ru-RU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Цель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движения - вызвать интерес у подрастающего поколения к географии и истории России и ее народов, героев, выдающихся ученых и полководцев. </a:t>
            </a:r>
            <a:endParaRPr lang="ru-RU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Вступить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юнармию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может любой школьник, военно-патриотическая организация, клуб или поисковый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отряд;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200" u="sng" dirty="0"/>
              <a:t>	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101605491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57250" y="271462"/>
            <a:ext cx="8158163" cy="6586537"/>
          </a:xfrm>
        </p:spPr>
        <p:txBody>
          <a:bodyPr>
            <a:normAutofit fontScale="92500" lnSpcReduction="10000"/>
          </a:bodyPr>
          <a:lstStyle/>
          <a:p>
            <a:r>
              <a:rPr lang="ru-RU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Личностное </a:t>
            </a:r>
            <a:r>
              <a:rPr lang="ru-RU" sz="32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развитие:</a:t>
            </a:r>
            <a:endParaRPr lang="ru-RU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культурно-образовательные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программы, развитие детских творческих проектов, популяризация здорового образа жизни,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профориентация;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2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32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Гражданский </a:t>
            </a:r>
            <a:r>
              <a:rPr lang="ru-RU" sz="32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активизм</a:t>
            </a:r>
            <a:r>
              <a:rPr lang="ru-RU" sz="32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marL="0" indent="0">
              <a:buNone/>
            </a:pP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волонтёрство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поисковая работа, изучение истории, краеведение, воспитании культуры безопасности среди детей и подростков;</a:t>
            </a:r>
          </a:p>
          <a:p>
            <a:r>
              <a:rPr lang="ru-RU" sz="32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32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Информационно-</a:t>
            </a:r>
            <a:r>
              <a:rPr lang="ru-RU" sz="32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медийное</a:t>
            </a:r>
            <a:r>
              <a:rPr lang="ru-RU" sz="32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marL="0" indent="0">
              <a:buNone/>
            </a:pP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поиск новых каналов коммуникации с молодёжью, работа в актуальных и интересных для молодых людей форматах.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1532654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57213" y="171450"/>
            <a:ext cx="9001125" cy="6700838"/>
          </a:xfrm>
        </p:spPr>
        <p:txBody>
          <a:bodyPr>
            <a:normAutofit fontScale="70000" lnSpcReduction="20000"/>
          </a:bodyPr>
          <a:lstStyle/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0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План мероприятий РДШ 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0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1 полугодие 2016-2017 учебного года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1.09.16г. - </a:t>
            </a: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День знаний. 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Запуск пилотных школ по основным направлениям деятельности Российского движения школьников.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21.09.16г. </a:t>
            </a: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Встреча олимпийских чемпионов в школе.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3.10 – 9.10.16г</a:t>
            </a: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- Выборы в органы ученического самоуправления общеобразовательных организаций. 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5.10.16г</a:t>
            </a: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- День Учителя.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4.11.16г.</a:t>
            </a: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  День Народного единства.  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9.11.16</a:t>
            </a: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.- Всероссийская акция  РДШ «Приседайте на здоровье». 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3.12.16г.</a:t>
            </a: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Акция, посвященная международному  дню инвалидов.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9.12.16г</a:t>
            </a: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- День героев Отечества. 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0850696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82133" y="-242888"/>
            <a:ext cx="7704667" cy="1428751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1.09.16г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-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День знаний.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52" y="885031"/>
            <a:ext cx="4620684" cy="333216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8718" y="885031"/>
            <a:ext cx="4572000" cy="333216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66" r="18594" b="12293"/>
          <a:stretch/>
        </p:blipFill>
        <p:spPr>
          <a:xfrm>
            <a:off x="65552" y="3465514"/>
            <a:ext cx="4751788" cy="339248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6086" y="3405189"/>
            <a:ext cx="4523316" cy="339248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0416519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89" y="457201"/>
            <a:ext cx="8329612" cy="1981200"/>
          </a:xfrm>
        </p:spPr>
        <p:txBody>
          <a:bodyPr>
            <a:normAutofit fontScale="90000"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Запуск пилотных школ по основным направлениям деятельности РДШ</a:t>
            </a:r>
            <a:b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 descr="C:\Users\313\Desktop\шк.20 Черногорск\IMG_20160907_141943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192" y="1852613"/>
            <a:ext cx="3559071" cy="427672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 descr="C:\Users\313\Desktop\шк.20 Черногорск\IMG_20160907_141819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1909" y="1852612"/>
            <a:ext cx="3364866" cy="427672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5634021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" y="1"/>
            <a:ext cx="9129710" cy="1114424"/>
          </a:xfrm>
        </p:spPr>
        <p:txBody>
          <a:bodyPr>
            <a:normAutofit fontScale="90000"/>
          </a:bodyPr>
          <a:lstStyle/>
          <a:p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21 09.16г. </a:t>
            </a:r>
            <a:b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Встреча олимпийских чемпионов 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9993"/>
            <a:ext cx="5268244" cy="332047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8739" y="1161599"/>
            <a:ext cx="4664688" cy="388371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9548" y="3476971"/>
            <a:ext cx="5220163" cy="336966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Объект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53590"/>
            <a:ext cx="4813567" cy="304386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269930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20475" y="-671512"/>
            <a:ext cx="9164475" cy="2085975"/>
          </a:xfrm>
        </p:spPr>
        <p:txBody>
          <a:bodyPr>
            <a:normAutofit fontScale="90000"/>
          </a:bodyPr>
          <a:lstStyle/>
          <a:p>
            <a:r>
              <a:rPr lang="ru-RU" sz="4000" b="1" dirty="0" smtClean="0"/>
              <a:t/>
            </a:r>
            <a:br>
              <a:rPr lang="ru-RU" sz="4000" b="1" dirty="0" smtClean="0"/>
            </a:br>
            <a:r>
              <a:rPr lang="ru-RU" sz="4000" b="1" dirty="0" smtClean="0"/>
              <a:t/>
            </a:r>
            <a:br>
              <a:rPr lang="ru-RU" sz="4000" b="1" dirty="0" smtClean="0"/>
            </a:br>
            <a:r>
              <a:rPr lang="ru-RU" sz="4000" b="1" dirty="0"/>
              <a:t/>
            </a:r>
            <a:br>
              <a:rPr lang="ru-RU" sz="4000" b="1" dirty="0"/>
            </a:br>
            <a:r>
              <a:rPr lang="ru-RU" sz="4000" b="1" dirty="0" smtClean="0"/>
              <a:t/>
            </a:r>
            <a:br>
              <a:rPr lang="ru-RU" sz="4000" b="1" dirty="0" smtClean="0"/>
            </a:b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3.10 – 9.10.16г.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Выборы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органы ученического самоуправления</a:t>
            </a:r>
            <a:b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/>
              <a:t/>
            </a:r>
            <a:br>
              <a:rPr lang="ru-RU" sz="4000" b="1" dirty="0"/>
            </a:br>
            <a:r>
              <a:rPr lang="ru-RU" sz="4000" b="1" dirty="0"/>
              <a:t/>
            </a:r>
            <a:br>
              <a:rPr lang="ru-RU" sz="4000" b="1" dirty="0"/>
            </a:b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34737"/>
            <a:ext cx="4444369" cy="346282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72"/>
          <a:stretch/>
        </p:blipFill>
        <p:spPr>
          <a:xfrm>
            <a:off x="-20475" y="2969568"/>
            <a:ext cx="4464844" cy="388843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4844" y="1343968"/>
            <a:ext cx="4609640" cy="484252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2484" y="2969568"/>
            <a:ext cx="4572000" cy="384034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875244" y="1625903"/>
            <a:ext cx="3739868" cy="487229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3322672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325" y="-371475"/>
            <a:ext cx="8515350" cy="7229475"/>
          </a:xfrm>
        </p:spPr>
      </p:pic>
    </p:spTree>
    <p:extLst>
      <p:ext uri="{BB962C8B-B14F-4D97-AF65-F5344CB8AC3E}">
        <p14:creationId xmlns:p14="http://schemas.microsoft.com/office/powerpoint/2010/main" val="277840558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1" t="19167" r="19062" b="14583"/>
          <a:stretch/>
        </p:blipFill>
        <p:spPr>
          <a:xfrm>
            <a:off x="4271962" y="-2"/>
            <a:ext cx="4888971" cy="4593433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2" r="8504"/>
          <a:stretch/>
        </p:blipFill>
        <p:spPr>
          <a:xfrm>
            <a:off x="0" y="0"/>
            <a:ext cx="4271962" cy="3929063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82133" y="257175"/>
            <a:ext cx="7704667" cy="943769"/>
          </a:xfrm>
        </p:spPr>
        <p:txBody>
          <a:bodyPr/>
          <a:lstStyle/>
          <a:p>
            <a:pPr marL="0" indent="0" algn="ctr">
              <a:buNone/>
            </a:pP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5.10.16г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День Учителя</a:t>
            </a:r>
          </a:p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00438"/>
            <a:ext cx="4493419" cy="335756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1962" y="3465512"/>
            <a:ext cx="4872038" cy="3263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28167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61" t="12747" r="7239" b="651"/>
          <a:stretch/>
        </p:blipFill>
        <p:spPr>
          <a:xfrm>
            <a:off x="4442884" y="722628"/>
            <a:ext cx="4680521" cy="319271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" name="Прямоугольник 1"/>
          <p:cNvSpPr/>
          <p:nvPr/>
        </p:nvSpPr>
        <p:spPr>
          <a:xfrm>
            <a:off x="1405333" y="301109"/>
            <a:ext cx="620426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4.11.16г. -  День Народного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единства</a:t>
            </a:r>
            <a:r>
              <a:rPr lang="ru-RU" sz="2800" dirty="0" smtClean="0"/>
              <a:t>  </a:t>
            </a:r>
            <a:endParaRPr lang="ru-RU" sz="2800" dirty="0"/>
          </a:p>
        </p:txBody>
      </p:sp>
      <p:pic>
        <p:nvPicPr>
          <p:cNvPr id="8" name="Объект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97378"/>
            <a:ext cx="4442884" cy="284321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81" t="22168" r="787" b="11454"/>
          <a:stretch/>
        </p:blipFill>
        <p:spPr>
          <a:xfrm>
            <a:off x="3858839" y="3459753"/>
            <a:ext cx="5285161" cy="345638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Объект 8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59753"/>
            <a:ext cx="4442884" cy="339824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80770721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000"/>
                            </p:stCondLst>
                            <p:childTnLst>
                              <p:par>
                                <p:cTn id="14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71" b="8241"/>
          <a:stretch/>
        </p:blipFill>
        <p:spPr>
          <a:xfrm>
            <a:off x="3982239" y="0"/>
            <a:ext cx="5133289" cy="35004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36"/>
          <a:stretch/>
        </p:blipFill>
        <p:spPr>
          <a:xfrm>
            <a:off x="24606" y="0"/>
            <a:ext cx="3961502" cy="38465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71463" y="128589"/>
            <a:ext cx="8601075" cy="1312861"/>
          </a:xfrm>
        </p:spPr>
        <p:txBody>
          <a:bodyPr/>
          <a:lstStyle/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9.11.16.- Всероссийская акция  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РДШ  </a:t>
            </a: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Приседайте на здоровье» </a:t>
            </a:r>
          </a:p>
          <a:p>
            <a:pPr algn="r"/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03" r="10585"/>
          <a:stretch/>
        </p:blipFill>
        <p:spPr>
          <a:xfrm>
            <a:off x="4229098" y="3389112"/>
            <a:ext cx="4914902" cy="34688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00438"/>
            <a:ext cx="4200626" cy="33575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4707104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301" y="457201"/>
            <a:ext cx="8572500" cy="857249"/>
          </a:xfrm>
        </p:spPr>
        <p:txBody>
          <a:bodyPr>
            <a:normAutofit fontScale="90000"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9.12.16г.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День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героев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Отечества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7225" y="1085850"/>
            <a:ext cx="4704269" cy="304323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599641"/>
            <a:ext cx="4439730" cy="332979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671080"/>
            <a:ext cx="4344479" cy="325835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Объект 10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512" y="1085850"/>
            <a:ext cx="4676511" cy="297021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7175" y="885825"/>
            <a:ext cx="9505689" cy="610953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3037464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257175" y="-411212"/>
            <a:ext cx="8743950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ru-RU" altLang="ru-RU" sz="3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altLang="ru-RU" sz="3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Результативное участие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altLang="ru-RU" sz="3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учащихся отряда «</a:t>
            </a:r>
            <a:r>
              <a:rPr kumimoji="0" lang="ru-RU" altLang="ru-RU" sz="36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Юнармия</a:t>
            </a:r>
            <a:r>
              <a:rPr kumimoji="0" lang="ru-RU" altLang="ru-RU" sz="3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altLang="ru-RU" sz="3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лагере «Беркут» </a:t>
            </a:r>
            <a:endParaRPr kumimoji="0" lang="ru-RU" altLang="ru-RU" sz="3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43112"/>
            <a:ext cx="4572000" cy="481488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6250" y="2043112"/>
            <a:ext cx="4714875" cy="481488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4823654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85813" y="1"/>
            <a:ext cx="7900987" cy="3243262"/>
          </a:xfrm>
        </p:spPr>
        <p:txBody>
          <a:bodyPr>
            <a:normAutofit fontScale="77500" lnSpcReduction="20000"/>
          </a:bodyPr>
          <a:lstStyle/>
          <a:p>
            <a:pPr marL="0" indent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МБОУ «Средняя общеобразовательная школа №20» - победитель </a:t>
            </a:r>
            <a:r>
              <a:rPr lang="ru-RU" sz="4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регионального этапа Всероссийского конкурса «Доброволец России – 2016»  в номинации </a:t>
            </a:r>
            <a:r>
              <a:rPr lang="ru-RU" sz="4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4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Волонтеры Победы» </a:t>
            </a:r>
            <a:endParaRPr lang="ru-RU" sz="41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(</a:t>
            </a:r>
            <a:r>
              <a:rPr lang="ru-RU" sz="4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октябрь, 2016)</a:t>
            </a:r>
          </a:p>
          <a:p>
            <a:endParaRPr lang="ru-RU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84" t="3435" r="23333" b="10087"/>
          <a:stretch/>
        </p:blipFill>
        <p:spPr>
          <a:xfrm rot="5400000">
            <a:off x="4757143" y="2471144"/>
            <a:ext cx="4687488" cy="408622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955130"/>
            <a:ext cx="5257795" cy="394334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293470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ru-RU" dirty="0" smtClean="0"/>
              <a:t/>
            </a:r>
            <a:br>
              <a:rPr lang="ru-RU" dirty="0" smtClean="0"/>
            </a:br>
            <a:r>
              <a:rPr lang="ru-RU" sz="3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Организатор</a:t>
            </a:r>
            <a:br>
              <a:rPr lang="ru-RU" sz="3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всероссийского исторического </a:t>
            </a:r>
            <a:r>
              <a:rPr lang="ru-RU" sz="3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квеста</a:t>
            </a:r>
            <a:r>
              <a:rPr lang="ru-RU" sz="3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3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Битва за Севастополь» (ноябрь, 2016г.)</a:t>
            </a:r>
            <a:br>
              <a:rPr lang="ru-RU" sz="3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/>
              <a:t>	</a:t>
            </a:r>
            <a:br>
              <a:rPr lang="ru-RU" dirty="0"/>
            </a:b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1200"/>
            <a:ext cx="5030912" cy="333216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2025" y="1981198"/>
            <a:ext cx="4371975" cy="333216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8005" y="4246356"/>
            <a:ext cx="4547130" cy="275377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2"/>
          <a:stretch/>
        </p:blipFill>
        <p:spPr>
          <a:xfrm rot="16200000">
            <a:off x="5408188" y="3208658"/>
            <a:ext cx="2871046" cy="482917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7841015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89" y="0"/>
            <a:ext cx="9099411" cy="5370513"/>
          </a:xfr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5273" t="11328" r="28843" b="6055"/>
          <a:stretch/>
        </p:blipFill>
        <p:spPr>
          <a:xfrm>
            <a:off x="5757863" y="4284521"/>
            <a:ext cx="3386137" cy="2552047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01739" y="5226378"/>
            <a:ext cx="8808822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Удачи </a:t>
            </a:r>
          </a:p>
          <a:p>
            <a:pPr algn="ctr"/>
            <a:r>
              <a:rPr lang="ru-RU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во всех Ваших начинаниях!</a:t>
            </a:r>
            <a:endParaRPr lang="ru-RU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4383031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508" y="0"/>
            <a:ext cx="8294291" cy="5999163"/>
          </a:xfrm>
        </p:spPr>
      </p:pic>
    </p:spTree>
    <p:extLst>
      <p:ext uri="{BB962C8B-B14F-4D97-AF65-F5344CB8AC3E}">
        <p14:creationId xmlns:p14="http://schemas.microsoft.com/office/powerpoint/2010/main" val="69050034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65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88441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49" y="-40350"/>
            <a:ext cx="7772401" cy="6898349"/>
          </a:xfrm>
        </p:spPr>
      </p:pic>
    </p:spTree>
    <p:extLst>
      <p:ext uri="{BB962C8B-B14F-4D97-AF65-F5344CB8AC3E}">
        <p14:creationId xmlns:p14="http://schemas.microsoft.com/office/powerpoint/2010/main" val="62974589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634" y="365126"/>
            <a:ext cx="8114731" cy="5991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600174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http://kozyrev-gi.ru/files/bam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49" y="365126"/>
            <a:ext cx="8601075" cy="620712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6116204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54"/>
            <a:ext cx="9391584" cy="3409346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6512" y="3429000"/>
            <a:ext cx="4762500" cy="350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964432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42963" y="715565"/>
            <a:ext cx="7986712" cy="52295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24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2" tooltip="СПО-ФДО (страница отсутствует)"/>
              </a:rPr>
              <a:t>«Союз пионерских организаций — Федерация детских организаций»</a:t>
            </a:r>
            <a:r>
              <a:rPr lang="ru-RU" sz="24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созданная </a:t>
            </a:r>
            <a:r>
              <a:rPr lang="ru-RU" sz="24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1990 году, являющийся правопреемником </a:t>
            </a:r>
            <a:r>
              <a:rPr lang="ru-RU" sz="24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Пионерское движение"/>
              </a:rPr>
              <a:t>Пионерского движения</a:t>
            </a:r>
            <a:r>
              <a:rPr lang="ru-RU" sz="24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По данным на середину 2007 года членами организации являлись более 4,5 млн человек.</a:t>
            </a:r>
            <a:endParaRPr lang="ru-RU" dirty="0">
              <a:solidFill>
                <a:schemeClr val="bg2">
                  <a:lumMod val="2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2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Общероссийская общественная организация «Детские и молодёжные социальные инициативы (ДИМСИ)», </a:t>
            </a:r>
            <a:r>
              <a:rPr lang="ru-RU" sz="24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созданная в 1995 году. Численный состав 10,7 тысяч человек.</a:t>
            </a:r>
            <a:endParaRPr lang="ru-RU" dirty="0">
              <a:solidFill>
                <a:schemeClr val="bg2">
                  <a:lumMod val="2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2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Общероссийская детская общественная организация «Малая академия наук «</a:t>
            </a:r>
            <a:r>
              <a:rPr lang="ru-RU" sz="2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4" tooltip="МАН &quot;Интеллект будущего&quot;"/>
              </a:rPr>
              <a:t>Интеллект будущего</a:t>
            </a:r>
            <a:r>
              <a:rPr lang="ru-RU" sz="24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созданная в 1995 году. Численный состав более 100 тысяч в год.</a:t>
            </a:r>
            <a:endParaRPr lang="ru-RU" dirty="0">
              <a:solidFill>
                <a:schemeClr val="bg2">
                  <a:lumMod val="2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24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5" tooltip="Скаутское движение"/>
              </a:rPr>
              <a:t>Скаутское движение</a:t>
            </a:r>
            <a:r>
              <a:rPr lang="ru-RU" sz="24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>
              <a:solidFill>
                <a:schemeClr val="bg2">
                  <a:lumMod val="2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804415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5198" t="11523" r="28147" b="5664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893831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араллакс">
  <a:themeElements>
    <a:clrScheme name="Параллакс">
      <a:dk1>
        <a:sysClr val="windowText" lastClr="000000"/>
      </a:dk1>
      <a:lt1>
        <a:sysClr val="window" lastClr="FFFFFF"/>
      </a:lt1>
      <a:dk2>
        <a:srgbClr val="212121"/>
      </a:dk2>
      <a:lt2>
        <a:srgbClr val="EBEBEB"/>
      </a:lt2>
      <a:accent1>
        <a:srgbClr val="30ACEC"/>
      </a:accent1>
      <a:accent2>
        <a:srgbClr val="80C34F"/>
      </a:accent2>
      <a:accent3>
        <a:srgbClr val="E29D3E"/>
      </a:accent3>
      <a:accent4>
        <a:srgbClr val="D64A3B"/>
      </a:accent4>
      <a:accent5>
        <a:srgbClr val="D64787"/>
      </a:accent5>
      <a:accent6>
        <a:srgbClr val="A666E1"/>
      </a:accent6>
      <a:hlink>
        <a:srgbClr val="3085ED"/>
      </a:hlink>
      <a:folHlink>
        <a:srgbClr val="82B6F4"/>
      </a:folHlink>
    </a:clrScheme>
    <a:fontScheme name="Параллакс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Параллакс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04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2000"/>
              </a:schemeClr>
            </a:gs>
            <a:gs pos="100000">
              <a:schemeClr val="phClr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rnd" cmpd="sng" algn="ctr">
          <a:solidFill>
            <a:schemeClr val="phClr">
              <a:tint val="6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stA="26000" endPos="32000" dist="12700" dir="5400000" sy="-100000" rotWithShape="0"/>
          </a:effectLst>
        </a:effectStyle>
        <a:effectStyle>
          <a:effectLst>
            <a:outerShdw blurRad="38100" dist="25400" dir="5400000" rotWithShape="0">
              <a:srgbClr val="000000">
                <a:alpha val="6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254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6000"/>
                <a:satMod val="180000"/>
              </a:schemeClr>
              <a:schemeClr val="phClr">
                <a:tint val="80000"/>
                <a:satMod val="120000"/>
                <a:lumMod val="1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allax" id="{3388167B-A2EB-4685-9635-1831D9AEF8C4}" vid="{4F7A876A-7598-49CA-AFC8-8EDA2551E4A7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TM03457496[[fn=Параллакс]]</Template>
  <TotalTime>720</TotalTime>
  <Words>234</Words>
  <Application>Microsoft Office PowerPoint</Application>
  <PresentationFormat>Экран (4:3)</PresentationFormat>
  <Paragraphs>56</Paragraphs>
  <Slides>28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34" baseType="lpstr">
      <vt:lpstr>Arial</vt:lpstr>
      <vt:lpstr>Calibri</vt:lpstr>
      <vt:lpstr>Corbel</vt:lpstr>
      <vt:lpstr>Symbol</vt:lpstr>
      <vt:lpstr>Times New Roman</vt:lpstr>
      <vt:lpstr>Параллакс</vt:lpstr>
      <vt:lpstr>Российское движение школьников,  его роль в формировании  подрастающего поколения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Региональное отделение РДШ </vt:lpstr>
      <vt:lpstr>Презентация PowerPoint</vt:lpstr>
      <vt:lpstr>Презентация PowerPoint</vt:lpstr>
      <vt:lpstr>Презентация PowerPoint</vt:lpstr>
      <vt:lpstr> 1.09.16г. - День знаний.  </vt:lpstr>
      <vt:lpstr>Запуск пилотных школ по основным направлениям деятельности РДШ </vt:lpstr>
      <vt:lpstr>21 09.16г.   Встреча олимпийских чемпионов </vt:lpstr>
      <vt:lpstr>    3.10 – 9.10.16г. Выборы в органы ученического самоуправления   </vt:lpstr>
      <vt:lpstr>Презентация PowerPoint</vt:lpstr>
      <vt:lpstr>Презентация PowerPoint</vt:lpstr>
      <vt:lpstr>Презентация PowerPoint</vt:lpstr>
      <vt:lpstr>9.12.16г. – День героев Отечества </vt:lpstr>
      <vt:lpstr>Презентация PowerPoint</vt:lpstr>
      <vt:lpstr>Презентация PowerPoint</vt:lpstr>
      <vt:lpstr> Организатор  всероссийского исторического квеста  «Битва за Севастополь» (ноябрь, 2016г.)   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313</dc:creator>
  <cp:lastModifiedBy>313</cp:lastModifiedBy>
  <cp:revision>41</cp:revision>
  <dcterms:created xsi:type="dcterms:W3CDTF">2016-12-11T04:31:31Z</dcterms:created>
  <dcterms:modified xsi:type="dcterms:W3CDTF">2017-01-29T15:15:10Z</dcterms:modified>
</cp:coreProperties>
</file>